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1agQ35O9xJyij1NqBHoeLV6l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4"/>
  </p:normalViewPr>
  <p:slideViewPr>
    <p:cSldViewPr snapToGrid="0">
      <p:cViewPr varScale="1">
        <p:scale>
          <a:sx n="90" d="100"/>
          <a:sy n="90" d="100"/>
        </p:scale>
        <p:origin x="896" y="152"/>
      </p:cViewPr>
      <p:guideLst>
        <p:guide orient="horz" pos="2160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24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40774" y="1413164"/>
            <a:ext cx="11214616" cy="465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552264" y="648445"/>
            <a:ext cx="11203127" cy="4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40775" y="138858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2 Column Content">
  <p:cSld name="Title Subtitle and 2 Column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540774" y="1520456"/>
            <a:ext cx="5323998" cy="454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552264" y="648445"/>
            <a:ext cx="11203127" cy="4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540775" y="138858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3"/>
          </p:nvPr>
        </p:nvSpPr>
        <p:spPr>
          <a:xfrm>
            <a:off x="6153827" y="1520456"/>
            <a:ext cx="5323998" cy="454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540775" y="294196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Only">
  <p:cSld name="Title Sub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552264" y="648445"/>
            <a:ext cx="11203127" cy="4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540775" y="138858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 Layout">
  <p:cSld name="Smartphon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>
            <a:off x="8457010" y="1151202"/>
            <a:ext cx="2063503" cy="4461492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sp>
      <p:sp>
        <p:nvSpPr>
          <p:cNvPr id="91" name="Google Shape;91;p16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552264" y="648445"/>
            <a:ext cx="11203127" cy="4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540775" y="138858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martphone Layout">
  <p:cSld name="1_Smartphon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7"/>
          <p:cNvSpPr>
            <a:spLocks noGrp="1"/>
          </p:cNvSpPr>
          <p:nvPr>
            <p:ph type="pic" idx="2"/>
          </p:nvPr>
        </p:nvSpPr>
        <p:spPr>
          <a:xfrm>
            <a:off x="6189992" y="1918485"/>
            <a:ext cx="5016500" cy="3178175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sp>
      <p:sp>
        <p:nvSpPr>
          <p:cNvPr id="98" name="Google Shape;98;p17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552264" y="648445"/>
            <a:ext cx="11203127" cy="4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540775" y="138858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40774" y="1699925"/>
            <a:ext cx="5218896" cy="423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>
            <a:spLocks noGrp="1"/>
          </p:cNvSpPr>
          <p:nvPr>
            <p:ph type="pic" idx="2"/>
          </p:nvPr>
        </p:nvSpPr>
        <p:spPr>
          <a:xfrm>
            <a:off x="6096000" y="460375"/>
            <a:ext cx="6096000" cy="5472113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106" name="Google Shape;106;p18"/>
          <p:cNvSpPr txBox="1">
            <a:spLocks noGrp="1"/>
          </p:cNvSpPr>
          <p:nvPr>
            <p:ph type="body" idx="3"/>
          </p:nvPr>
        </p:nvSpPr>
        <p:spPr>
          <a:xfrm>
            <a:off x="540774" y="1219747"/>
            <a:ext cx="5218896" cy="4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540775" y="424821"/>
            <a:ext cx="5378245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out Intro 2">
  <p:cSld name="1_About Intr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dk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704546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217425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 Contact 2">
  <p:cSld name="Disclaimer Contac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dk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819347" y="532563"/>
            <a:ext cx="7007076" cy="3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4819347" y="961828"/>
            <a:ext cx="7203814" cy="38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None/>
              <a:defRPr sz="1300" b="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ftr" idx="11"/>
          </p:nvPr>
        </p:nvSpPr>
        <p:spPr>
          <a:xfrm>
            <a:off x="704546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217425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claimer Contact 2">
  <p:cSld name="1_Disclaimer Contac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dk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704546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217425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pic" idx="2"/>
          </p:nvPr>
        </p:nvSpPr>
        <p:spPr>
          <a:xfrm>
            <a:off x="-486382" y="698916"/>
            <a:ext cx="4591454" cy="4969794"/>
          </a:xfrm>
          <a:prstGeom prst="ellipse">
            <a:avLst/>
          </a:prstGeom>
          <a:solidFill>
            <a:srgbClr val="AEABAB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427" y="-19348"/>
            <a:ext cx="6202837" cy="687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2" y="1854202"/>
            <a:ext cx="5766288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2" y="3602038"/>
            <a:ext cx="5766288" cy="139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0" y="-12674"/>
            <a:ext cx="3619894" cy="6226922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3">
  <p:cSld name="divi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2535368" y="760580"/>
            <a:ext cx="7399282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4528038" y="297444"/>
            <a:ext cx="7343682" cy="60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Intro 2">
  <p:cSld name="About Intr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dk2">
              <a:alpha val="654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83922" y="389662"/>
            <a:ext cx="6096000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704546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217425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tro Slide">
  <p:cSld name="2_Intro Slid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" y="-1"/>
            <a:ext cx="12202160" cy="66095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31038" y="253757"/>
            <a:ext cx="6812863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>
            <a:spLocks noGrp="1"/>
          </p:cNvSpPr>
          <p:nvPr>
            <p:ph type="pic" idx="2"/>
          </p:nvPr>
        </p:nvSpPr>
        <p:spPr>
          <a:xfrm>
            <a:off x="328613" y="300924"/>
            <a:ext cx="4254500" cy="292608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3" name="Google Shape;43;p8"/>
          <p:cNvSpPr>
            <a:spLocks noGrp="1"/>
          </p:cNvSpPr>
          <p:nvPr>
            <p:ph type="pic" idx="3"/>
          </p:nvPr>
        </p:nvSpPr>
        <p:spPr>
          <a:xfrm>
            <a:off x="328613" y="3228543"/>
            <a:ext cx="4254500" cy="292608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 Slide 2">
  <p:cSld name="1_Intro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963331" y="288831"/>
            <a:ext cx="6812863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>
            <a:spLocks noGrp="1"/>
          </p:cNvSpPr>
          <p:nvPr>
            <p:ph type="pic" idx="2"/>
          </p:nvPr>
        </p:nvSpPr>
        <p:spPr>
          <a:xfrm>
            <a:off x="-553804" y="336331"/>
            <a:ext cx="5200346" cy="7035800"/>
          </a:xfrm>
          <a:prstGeom prst="roundRect">
            <a:avLst>
              <a:gd name="adj" fmla="val 9611"/>
            </a:avLst>
          </a:prstGeom>
          <a:solidFill>
            <a:srgbClr val="DCE0E3"/>
          </a:solidFill>
          <a:ln>
            <a:noFill/>
          </a:ln>
          <a:effectLst>
            <a:outerShdw blurRad="274467" dist="118183" dir="2700000" algn="tl" rotWithShape="0">
              <a:schemeClr val="dk1">
                <a:alpha val="25882"/>
              </a:schemeClr>
            </a:outerShdw>
          </a:effectLst>
        </p:spPr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991101" y="1145188"/>
            <a:ext cx="6856342" cy="494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540775" y="294196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40775" y="1238866"/>
            <a:ext cx="11203127" cy="483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 Content">
  <p:cSld name="Title and 2 Column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540774" y="1314137"/>
            <a:ext cx="5323998" cy="475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805029" y="62752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327953" y="6275263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00496" y="1306286"/>
            <a:ext cx="5543406" cy="475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TR"/>
              <a:buChar char="⎻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40775" y="294196"/>
            <a:ext cx="11203127" cy="58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-10160" y="6832641"/>
            <a:ext cx="12212320" cy="1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xfrm>
            <a:off x="1742211" y="5487336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8813859" y="1781360"/>
            <a:ext cx="18902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 SQL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Database </a:t>
            </a:r>
            <a:endParaRPr/>
          </a:p>
        </p:txBody>
      </p:sp>
      <p:cxnSp>
        <p:nvCxnSpPr>
          <p:cNvPr id="130" name="Google Shape;130;p1"/>
          <p:cNvCxnSpPr/>
          <p:nvPr/>
        </p:nvCxnSpPr>
        <p:spPr>
          <a:xfrm>
            <a:off x="7009006" y="2071108"/>
            <a:ext cx="1016635" cy="17093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1" name="Google Shape;131;p1"/>
          <p:cNvCxnSpPr>
            <a:cxnSpLocks/>
          </p:cNvCxnSpPr>
          <p:nvPr/>
        </p:nvCxnSpPr>
        <p:spPr>
          <a:xfrm>
            <a:off x="8414118" y="2595749"/>
            <a:ext cx="0" cy="1325933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1"/>
          <p:cNvSpPr txBox="1"/>
          <p:nvPr/>
        </p:nvSpPr>
        <p:spPr>
          <a:xfrm>
            <a:off x="660715" y="46761"/>
            <a:ext cx="90590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Vista Center for the Blind and Visually Impaired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 Operations and Store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NEW Workflow as of March 11, 2024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/>
          </a:p>
        </p:txBody>
      </p:sp>
      <p:cxnSp>
        <p:nvCxnSpPr>
          <p:cNvPr id="133" name="Google Shape;133;p1"/>
          <p:cNvCxnSpPr/>
          <p:nvPr/>
        </p:nvCxnSpPr>
        <p:spPr>
          <a:xfrm rot="10800000">
            <a:off x="5960184" y="2372112"/>
            <a:ext cx="1" cy="851617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4" name="Google Shape;134;p1"/>
          <p:cNvCxnSpPr/>
          <p:nvPr/>
        </p:nvCxnSpPr>
        <p:spPr>
          <a:xfrm rot="10800000">
            <a:off x="3962288" y="2433499"/>
            <a:ext cx="0" cy="1104686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1"/>
          <p:cNvSpPr txBox="1"/>
          <p:nvPr/>
        </p:nvSpPr>
        <p:spPr>
          <a:xfrm>
            <a:off x="2442163" y="5112133"/>
            <a:ext cx="266290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Connection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</a:t>
            </a:r>
            <a:r>
              <a:rPr lang="en-US" sz="1800" dirty="0">
                <a:solidFill>
                  <a:schemeClr val="dk1"/>
                </a:solidFill>
              </a:rPr>
              <a:t>F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orms &amp; Patient Portal w/digital Rx</a:t>
            </a:r>
            <a:endParaRPr dirty="0"/>
          </a:p>
        </p:txBody>
      </p:sp>
      <p:cxnSp>
        <p:nvCxnSpPr>
          <p:cNvPr id="136" name="Google Shape;136;p1"/>
          <p:cNvCxnSpPr/>
          <p:nvPr/>
        </p:nvCxnSpPr>
        <p:spPr>
          <a:xfrm rot="10800000">
            <a:off x="3982387" y="4236143"/>
            <a:ext cx="1" cy="851617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37" name="Google Shape;137;p1"/>
          <p:cNvSpPr txBox="1"/>
          <p:nvPr/>
        </p:nvSpPr>
        <p:spPr>
          <a:xfrm>
            <a:off x="5677552" y="5134071"/>
            <a:ext cx="26629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Referring Physician </a:t>
            </a:r>
            <a:endParaRPr dirty="0"/>
          </a:p>
        </p:txBody>
      </p:sp>
      <p:cxnSp>
        <p:nvCxnSpPr>
          <p:cNvPr id="138" name="Google Shape;138;p1"/>
          <p:cNvCxnSpPr/>
          <p:nvPr/>
        </p:nvCxnSpPr>
        <p:spPr>
          <a:xfrm rot="10800000">
            <a:off x="4605499" y="4243290"/>
            <a:ext cx="1093170" cy="851617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9" name="Google Shape;139;p1"/>
          <p:cNvCxnSpPr/>
          <p:nvPr/>
        </p:nvCxnSpPr>
        <p:spPr>
          <a:xfrm>
            <a:off x="2515070" y="2002609"/>
            <a:ext cx="1061414" cy="34184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40" name="Google Shape;140;p1"/>
          <p:cNvSpPr txBox="1"/>
          <p:nvPr/>
        </p:nvSpPr>
        <p:spPr>
          <a:xfrm>
            <a:off x="420564" y="2343437"/>
            <a:ext cx="22749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Payor Claims, EOB &amp; EFT etc.</a:t>
            </a:r>
            <a:endParaRPr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10134188" y="3833895"/>
            <a:ext cx="18902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management and reporting </a:t>
            </a:r>
            <a:endParaRPr dirty="0"/>
          </a:p>
        </p:txBody>
      </p:sp>
      <p:sp>
        <p:nvSpPr>
          <p:cNvPr id="142" name="Google Shape;142;p1"/>
          <p:cNvSpPr txBox="1"/>
          <p:nvPr/>
        </p:nvSpPr>
        <p:spPr>
          <a:xfrm>
            <a:off x="6654346" y="3170662"/>
            <a:ext cx="17436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payments</a:t>
            </a:r>
            <a:endParaRPr dirty="0"/>
          </a:p>
        </p:txBody>
      </p:sp>
      <p:sp>
        <p:nvSpPr>
          <p:cNvPr id="143" name="Google Shape;143;p1"/>
          <p:cNvSpPr txBox="1"/>
          <p:nvPr/>
        </p:nvSpPr>
        <p:spPr>
          <a:xfrm>
            <a:off x="246988" y="3753716"/>
            <a:ext cx="22749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Intake forms</a:t>
            </a:r>
            <a:endParaRPr dirty="0"/>
          </a:p>
        </p:txBody>
      </p:sp>
      <p:sp>
        <p:nvSpPr>
          <p:cNvPr id="144" name="Google Shape;144;p1"/>
          <p:cNvSpPr txBox="1"/>
          <p:nvPr/>
        </p:nvSpPr>
        <p:spPr>
          <a:xfrm>
            <a:off x="10897140" y="5551696"/>
            <a:ext cx="10921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*Phone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*Inbound Fax</a:t>
            </a:r>
            <a:endParaRPr sz="1200" dirty="0"/>
          </a:p>
        </p:txBody>
      </p:sp>
      <p:cxnSp>
        <p:nvCxnSpPr>
          <p:cNvPr id="145" name="Google Shape;145;p1"/>
          <p:cNvCxnSpPr/>
          <p:nvPr/>
        </p:nvCxnSpPr>
        <p:spPr>
          <a:xfrm>
            <a:off x="9438883" y="5437274"/>
            <a:ext cx="256779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1"/>
          <p:cNvSpPr txBox="1"/>
          <p:nvPr/>
        </p:nvSpPr>
        <p:spPr>
          <a:xfrm>
            <a:off x="6078499" y="1614048"/>
            <a:ext cx="14190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EHR</a:t>
            </a:r>
            <a:endParaRPr sz="1600" dirty="0"/>
          </a:p>
        </p:txBody>
      </p:sp>
      <p:pic>
        <p:nvPicPr>
          <p:cNvPr id="147" name="Google Shape;1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48" y="1340792"/>
            <a:ext cx="2335873" cy="1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1443" y="1098890"/>
            <a:ext cx="3652602" cy="171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0816" y="1694986"/>
            <a:ext cx="713052" cy="71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3538" y="3210448"/>
            <a:ext cx="2425226" cy="151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4409" y="3199243"/>
            <a:ext cx="1149020" cy="6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5548" y="3993122"/>
            <a:ext cx="2531525" cy="6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1985" y="4857887"/>
            <a:ext cx="851625" cy="8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75266" y="5255210"/>
            <a:ext cx="1319850" cy="131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34;p1">
            <a:extLst>
              <a:ext uri="{FF2B5EF4-FFF2-40B4-BE49-F238E27FC236}">
                <a16:creationId xmlns:a16="http://schemas.microsoft.com/office/drawing/2014/main" id="{D9CB9D41-0152-3E98-6086-C9C2C44CA879}"/>
              </a:ext>
            </a:extLst>
          </p:cNvPr>
          <p:cNvCxnSpPr>
            <a:cxnSpLocks/>
          </p:cNvCxnSpPr>
          <p:nvPr/>
        </p:nvCxnSpPr>
        <p:spPr>
          <a:xfrm>
            <a:off x="4631508" y="2396112"/>
            <a:ext cx="1203544" cy="2659632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E88358-0277-E10E-6EE7-50422EFE1C8D}"/>
              </a:ext>
            </a:extLst>
          </p:cNvPr>
          <p:cNvSpPr txBox="1"/>
          <p:nvPr/>
        </p:nvSpPr>
        <p:spPr>
          <a:xfrm>
            <a:off x="5841133" y="4540807"/>
            <a:ext cx="15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Note, [Closed loop]</a:t>
            </a:r>
          </a:p>
        </p:txBody>
      </p:sp>
      <p:cxnSp>
        <p:nvCxnSpPr>
          <p:cNvPr id="9" name="Google Shape;145;p1">
            <a:extLst>
              <a:ext uri="{FF2B5EF4-FFF2-40B4-BE49-F238E27FC236}">
                <a16:creationId xmlns:a16="http://schemas.microsoft.com/office/drawing/2014/main" id="{5647A450-D479-4F3F-FCAE-090D6BC9FF91}"/>
              </a:ext>
            </a:extLst>
          </p:cNvPr>
          <p:cNvCxnSpPr>
            <a:cxnSpLocks/>
          </p:cNvCxnSpPr>
          <p:nvPr/>
        </p:nvCxnSpPr>
        <p:spPr>
          <a:xfrm flipH="1" flipV="1">
            <a:off x="9472748" y="5467031"/>
            <a:ext cx="17394" cy="147563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45;p1">
            <a:extLst>
              <a:ext uri="{FF2B5EF4-FFF2-40B4-BE49-F238E27FC236}">
                <a16:creationId xmlns:a16="http://schemas.microsoft.com/office/drawing/2014/main" id="{F221B873-68C8-7917-30D5-0EB8F4659946}"/>
              </a:ext>
            </a:extLst>
          </p:cNvPr>
          <p:cNvCxnSpPr>
            <a:cxnSpLocks/>
          </p:cNvCxnSpPr>
          <p:nvPr/>
        </p:nvCxnSpPr>
        <p:spPr>
          <a:xfrm flipH="1" flipV="1">
            <a:off x="11981595" y="5395133"/>
            <a:ext cx="17394" cy="147563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Picture 19" descr="A black and white gears with arrows&#10;&#10;Description automatically generated">
            <a:extLst>
              <a:ext uri="{FF2B5EF4-FFF2-40B4-BE49-F238E27FC236}">
                <a16:creationId xmlns:a16="http://schemas.microsoft.com/office/drawing/2014/main" id="{D48D0050-17ED-17A6-AE9F-A667E6FA61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76401">
            <a:off x="2673955" y="1428421"/>
            <a:ext cx="537247" cy="491407"/>
          </a:xfrm>
          <a:prstGeom prst="rect">
            <a:avLst/>
          </a:prstGeom>
        </p:spPr>
      </p:pic>
      <p:pic>
        <p:nvPicPr>
          <p:cNvPr id="21" name="Picture 20" descr="A black and white gears with arrows&#10;&#10;Description automatically generated">
            <a:extLst>
              <a:ext uri="{FF2B5EF4-FFF2-40B4-BE49-F238E27FC236}">
                <a16:creationId xmlns:a16="http://schemas.microsoft.com/office/drawing/2014/main" id="{0FFC60AA-0DED-3C00-C53E-029D18ED22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76401">
            <a:off x="3247067" y="2869989"/>
            <a:ext cx="537247" cy="491407"/>
          </a:xfrm>
          <a:prstGeom prst="rect">
            <a:avLst/>
          </a:prstGeom>
        </p:spPr>
      </p:pic>
      <p:pic>
        <p:nvPicPr>
          <p:cNvPr id="22" name="Picture 21" descr="A black and white gears with arrows&#10;&#10;Description automatically generated">
            <a:extLst>
              <a:ext uri="{FF2B5EF4-FFF2-40B4-BE49-F238E27FC236}">
                <a16:creationId xmlns:a16="http://schemas.microsoft.com/office/drawing/2014/main" id="{8B8E4B6B-CB98-0309-F5EA-CE201051B4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76401">
            <a:off x="3231760" y="4423395"/>
            <a:ext cx="537247" cy="491407"/>
          </a:xfrm>
          <a:prstGeom prst="rect">
            <a:avLst/>
          </a:prstGeom>
        </p:spPr>
      </p:pic>
      <p:pic>
        <p:nvPicPr>
          <p:cNvPr id="23" name="Picture 22" descr="A black and white gears with arrows&#10;&#10;Description automatically generated">
            <a:extLst>
              <a:ext uri="{FF2B5EF4-FFF2-40B4-BE49-F238E27FC236}">
                <a16:creationId xmlns:a16="http://schemas.microsoft.com/office/drawing/2014/main" id="{7E251D79-9273-DD2D-DCD9-431F60289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76401">
            <a:off x="5231138" y="2544292"/>
            <a:ext cx="537247" cy="491407"/>
          </a:xfrm>
          <a:prstGeom prst="rect">
            <a:avLst/>
          </a:prstGeom>
        </p:spPr>
      </p:pic>
      <p:pic>
        <p:nvPicPr>
          <p:cNvPr id="24" name="Picture 23" descr="A black and white gears with arrows&#10;&#10;Description automatically generated">
            <a:extLst>
              <a:ext uri="{FF2B5EF4-FFF2-40B4-BE49-F238E27FC236}">
                <a16:creationId xmlns:a16="http://schemas.microsoft.com/office/drawing/2014/main" id="{C7EADD55-69B2-5AC0-76D3-84276CC67E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76401">
            <a:off x="7228877" y="2204552"/>
            <a:ext cx="537247" cy="491407"/>
          </a:xfrm>
          <a:prstGeom prst="rect">
            <a:avLst/>
          </a:prstGeom>
        </p:spPr>
      </p:pic>
      <p:pic>
        <p:nvPicPr>
          <p:cNvPr id="25" name="Picture 24" descr="A black and white gears with arrows&#10;&#10;Description automatically generated">
            <a:extLst>
              <a:ext uri="{FF2B5EF4-FFF2-40B4-BE49-F238E27FC236}">
                <a16:creationId xmlns:a16="http://schemas.microsoft.com/office/drawing/2014/main" id="{56210F03-9DEB-A291-3203-6D990B8CC1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76401">
            <a:off x="8563292" y="3147877"/>
            <a:ext cx="537247" cy="491407"/>
          </a:xfrm>
          <a:prstGeom prst="rect">
            <a:avLst/>
          </a:prstGeom>
        </p:spPr>
      </p:pic>
      <p:pic>
        <p:nvPicPr>
          <p:cNvPr id="27" name="Picture 26" descr="A black and yellow logo&#10;&#10;Description automatically generated">
            <a:extLst>
              <a:ext uri="{FF2B5EF4-FFF2-40B4-BE49-F238E27FC236}">
                <a16:creationId xmlns:a16="http://schemas.microsoft.com/office/drawing/2014/main" id="{B9D0E6B7-224B-258F-DCBB-A0068AF980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3202" y="605665"/>
            <a:ext cx="498715" cy="392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xfrm>
            <a:off x="1742211" y="5487336"/>
            <a:ext cx="390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9879599" y="1391656"/>
            <a:ext cx="18902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 SQL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Database 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660715" y="46761"/>
            <a:ext cx="90590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Vista Center for the Blind and Visually Impaired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 Operations and Store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Workflow prior to new EHR [prior to October 2023]</a:t>
            </a:r>
            <a:endParaRPr sz="1100" dirty="0"/>
          </a:p>
        </p:txBody>
      </p:sp>
      <p:sp>
        <p:nvSpPr>
          <p:cNvPr id="135" name="Google Shape;135;p1"/>
          <p:cNvSpPr txBox="1"/>
          <p:nvPr/>
        </p:nvSpPr>
        <p:spPr>
          <a:xfrm>
            <a:off x="1134202" y="3357591"/>
            <a:ext cx="26629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</a:t>
            </a:r>
            <a:endParaRPr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2522136" y="6312477"/>
            <a:ext cx="26629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Referring Physician </a:t>
            </a:r>
            <a:endParaRPr dirty="0"/>
          </a:p>
        </p:txBody>
      </p:sp>
      <p:cxnSp>
        <p:nvCxnSpPr>
          <p:cNvPr id="138" name="Google Shape;138;p1"/>
          <p:cNvCxnSpPr>
            <a:cxnSpLocks/>
          </p:cNvCxnSpPr>
          <p:nvPr/>
        </p:nvCxnSpPr>
        <p:spPr>
          <a:xfrm flipH="1" flipV="1">
            <a:off x="1777113" y="5443503"/>
            <a:ext cx="1452694" cy="879269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40" name="Google Shape;140;p1"/>
          <p:cNvSpPr txBox="1"/>
          <p:nvPr/>
        </p:nvSpPr>
        <p:spPr>
          <a:xfrm>
            <a:off x="352832" y="2038640"/>
            <a:ext cx="22749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Payor Claims, EOB &amp; EFT etc.</a:t>
            </a:r>
            <a:endParaRPr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9689423" y="2888302"/>
            <a:ext cx="231725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 Inventory management and reporting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</a:rPr>
              <a:t>4 different spreadsheets with outdated info</a:t>
            </a:r>
            <a:endParaRPr b="1" u="sng" dirty="0"/>
          </a:p>
        </p:txBody>
      </p:sp>
      <p:sp>
        <p:nvSpPr>
          <p:cNvPr id="142" name="Google Shape;142;p1"/>
          <p:cNvSpPr txBox="1"/>
          <p:nvPr/>
        </p:nvSpPr>
        <p:spPr>
          <a:xfrm>
            <a:off x="6313242" y="4224612"/>
            <a:ext cx="19952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payments limited use</a:t>
            </a:r>
            <a:endParaRPr dirty="0"/>
          </a:p>
        </p:txBody>
      </p:sp>
      <p:sp>
        <p:nvSpPr>
          <p:cNvPr id="144" name="Google Shape;144;p1"/>
          <p:cNvSpPr txBox="1"/>
          <p:nvPr/>
        </p:nvSpPr>
        <p:spPr>
          <a:xfrm>
            <a:off x="10897140" y="5551696"/>
            <a:ext cx="10921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*Phone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*Inbound Fax</a:t>
            </a:r>
            <a:endParaRPr sz="1200" dirty="0"/>
          </a:p>
        </p:txBody>
      </p:sp>
      <p:cxnSp>
        <p:nvCxnSpPr>
          <p:cNvPr id="145" name="Google Shape;145;p1"/>
          <p:cNvCxnSpPr/>
          <p:nvPr/>
        </p:nvCxnSpPr>
        <p:spPr>
          <a:xfrm>
            <a:off x="9438883" y="5437274"/>
            <a:ext cx="256779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1"/>
          <p:cNvSpPr txBox="1"/>
          <p:nvPr/>
        </p:nvSpPr>
        <p:spPr>
          <a:xfrm>
            <a:off x="5083313" y="1911166"/>
            <a:ext cx="322519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Old EHR for Schedule and Insurance, Demographics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1069861"/>
            <a:ext cx="2335873" cy="1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6556" y="1305282"/>
            <a:ext cx="713052" cy="71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777" y="4430321"/>
            <a:ext cx="2425226" cy="151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3305" y="4220489"/>
            <a:ext cx="1149020" cy="6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564" y="3062987"/>
            <a:ext cx="851625" cy="8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75266" y="5255210"/>
            <a:ext cx="1319850" cy="13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E88358-0277-E10E-6EE7-50422EFE1C8D}"/>
              </a:ext>
            </a:extLst>
          </p:cNvPr>
          <p:cNvSpPr txBox="1"/>
          <p:nvPr/>
        </p:nvSpPr>
        <p:spPr>
          <a:xfrm>
            <a:off x="3561680" y="5505006"/>
            <a:ext cx="202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Referrals send to Clinic via </a:t>
            </a:r>
            <a:r>
              <a:rPr lang="en-US" dirty="0" err="1"/>
              <a:t>Docusign</a:t>
            </a:r>
            <a:r>
              <a:rPr lang="en-US" dirty="0"/>
              <a:t>  </a:t>
            </a:r>
          </a:p>
        </p:txBody>
      </p:sp>
      <p:cxnSp>
        <p:nvCxnSpPr>
          <p:cNvPr id="9" name="Google Shape;145;p1">
            <a:extLst>
              <a:ext uri="{FF2B5EF4-FFF2-40B4-BE49-F238E27FC236}">
                <a16:creationId xmlns:a16="http://schemas.microsoft.com/office/drawing/2014/main" id="{5647A450-D479-4F3F-FCAE-090D6BC9FF91}"/>
              </a:ext>
            </a:extLst>
          </p:cNvPr>
          <p:cNvCxnSpPr>
            <a:cxnSpLocks/>
          </p:cNvCxnSpPr>
          <p:nvPr/>
        </p:nvCxnSpPr>
        <p:spPr>
          <a:xfrm flipH="1" flipV="1">
            <a:off x="9472748" y="5467031"/>
            <a:ext cx="17394" cy="147563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45;p1">
            <a:extLst>
              <a:ext uri="{FF2B5EF4-FFF2-40B4-BE49-F238E27FC236}">
                <a16:creationId xmlns:a16="http://schemas.microsoft.com/office/drawing/2014/main" id="{F221B873-68C8-7917-30D5-0EB8F4659946}"/>
              </a:ext>
            </a:extLst>
          </p:cNvPr>
          <p:cNvCxnSpPr>
            <a:cxnSpLocks/>
          </p:cNvCxnSpPr>
          <p:nvPr/>
        </p:nvCxnSpPr>
        <p:spPr>
          <a:xfrm flipH="1" flipV="1">
            <a:off x="11981595" y="5395133"/>
            <a:ext cx="17394" cy="147563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F764A3-82BD-C08D-7264-8A1DAB74C7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372" y="1295314"/>
            <a:ext cx="2910218" cy="661720"/>
          </a:xfrm>
          <a:prstGeom prst="rect">
            <a:avLst/>
          </a:prstGeom>
        </p:spPr>
      </p:pic>
      <p:pic>
        <p:nvPicPr>
          <p:cNvPr id="8" name="Picture 7" descr="A green sign with white text and a door open&#10;&#10;Description automatically generated">
            <a:extLst>
              <a:ext uri="{FF2B5EF4-FFF2-40B4-BE49-F238E27FC236}">
                <a16:creationId xmlns:a16="http://schemas.microsoft.com/office/drawing/2014/main" id="{2E792900-A33D-BA53-9DEE-407E50333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2130" y="3174652"/>
            <a:ext cx="1717712" cy="833408"/>
          </a:xfrm>
          <a:prstGeom prst="rect">
            <a:avLst/>
          </a:prstGeom>
        </p:spPr>
      </p:pic>
      <p:pic>
        <p:nvPicPr>
          <p:cNvPr id="11" name="Picture 10" descr="A medical form with a white cover&#10;&#10;Description automatically generated">
            <a:extLst>
              <a:ext uri="{FF2B5EF4-FFF2-40B4-BE49-F238E27FC236}">
                <a16:creationId xmlns:a16="http://schemas.microsoft.com/office/drawing/2014/main" id="{2E3FD992-7979-2DF8-9133-8503C3245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3645" y="2970743"/>
            <a:ext cx="669061" cy="1029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2135C2-D884-4AFB-22BC-3F6AE98AF8CF}"/>
              </a:ext>
            </a:extLst>
          </p:cNvPr>
          <p:cNvSpPr txBox="1"/>
          <p:nvPr/>
        </p:nvSpPr>
        <p:spPr>
          <a:xfrm>
            <a:off x="2886248" y="3149595"/>
            <a:ext cx="1819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Paper forms and packets mailed or filled out in office</a:t>
            </a:r>
          </a:p>
          <a:p>
            <a:endParaRPr lang="en-US" dirty="0"/>
          </a:p>
          <a:p>
            <a:r>
              <a:rPr lang="en-US" dirty="0"/>
              <a:t>2. Paper Rx</a:t>
            </a:r>
          </a:p>
          <a:p>
            <a:r>
              <a:rPr lang="en-US" b="1" u="sng" dirty="0"/>
              <a:t>3. No Patient Portal </a:t>
            </a:r>
          </a:p>
        </p:txBody>
      </p:sp>
      <p:pic>
        <p:nvPicPr>
          <p:cNvPr id="15" name="Picture 14" descr="A close-up of a form&#10;&#10;Description automatically generated">
            <a:extLst>
              <a:ext uri="{FF2B5EF4-FFF2-40B4-BE49-F238E27FC236}">
                <a16:creationId xmlns:a16="http://schemas.microsoft.com/office/drawing/2014/main" id="{90EFD959-6390-B7D7-C0D5-68331D775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1858" y="1369859"/>
            <a:ext cx="758999" cy="895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03FB6-8023-2534-6811-FDF4BEFF7989}"/>
              </a:ext>
            </a:extLst>
          </p:cNvPr>
          <p:cNvSpPr txBox="1"/>
          <p:nvPr/>
        </p:nvSpPr>
        <p:spPr>
          <a:xfrm>
            <a:off x="3308605" y="1541559"/>
            <a:ext cx="1394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</a:t>
            </a:r>
          </a:p>
          <a:p>
            <a:r>
              <a:rPr lang="en-US" dirty="0"/>
              <a:t>Claims and Portal EOB</a:t>
            </a:r>
          </a:p>
        </p:txBody>
      </p:sp>
      <p:cxnSp>
        <p:nvCxnSpPr>
          <p:cNvPr id="18" name="Google Shape;138;p1">
            <a:extLst>
              <a:ext uri="{FF2B5EF4-FFF2-40B4-BE49-F238E27FC236}">
                <a16:creationId xmlns:a16="http://schemas.microsoft.com/office/drawing/2014/main" id="{414CA5F7-2CA3-C1A8-A0E6-41E181166625}"/>
              </a:ext>
            </a:extLst>
          </p:cNvPr>
          <p:cNvCxnSpPr>
            <a:cxnSpLocks/>
          </p:cNvCxnSpPr>
          <p:nvPr/>
        </p:nvCxnSpPr>
        <p:spPr>
          <a:xfrm flipH="1">
            <a:off x="5032647" y="6529465"/>
            <a:ext cx="1457236" cy="0"/>
          </a:xfrm>
          <a:prstGeom prst="straightConnector1">
            <a:avLst/>
          </a:prstGeom>
          <a:noFill/>
          <a:ln w="889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24" name="Picture 23" descr="A black and white printer&#10;&#10;Description automatically generated">
            <a:extLst>
              <a:ext uri="{FF2B5EF4-FFF2-40B4-BE49-F238E27FC236}">
                <a16:creationId xmlns:a16="http://schemas.microsoft.com/office/drawing/2014/main" id="{55A0A539-92A2-4730-8FD0-83D35365A4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8840" y="6048530"/>
            <a:ext cx="694267" cy="694267"/>
          </a:xfrm>
          <a:prstGeom prst="rect">
            <a:avLst/>
          </a:prstGeom>
        </p:spPr>
      </p:pic>
      <p:sp>
        <p:nvSpPr>
          <p:cNvPr id="25" name="Google Shape;142;p1">
            <a:extLst>
              <a:ext uri="{FF2B5EF4-FFF2-40B4-BE49-F238E27FC236}">
                <a16:creationId xmlns:a16="http://schemas.microsoft.com/office/drawing/2014/main" id="{A7C1302C-3C85-1A00-F717-C038B2F7DE99}"/>
              </a:ext>
            </a:extLst>
          </p:cNvPr>
          <p:cNvSpPr txBox="1"/>
          <p:nvPr/>
        </p:nvSpPr>
        <p:spPr>
          <a:xfrm>
            <a:off x="7298043" y="6085706"/>
            <a:ext cx="22336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Vista Clinic faxes doctors note manually</a:t>
            </a:r>
            <a:endParaRPr sz="1200" dirty="0"/>
          </a:p>
        </p:txBody>
      </p:sp>
      <p:pic>
        <p:nvPicPr>
          <p:cNvPr id="26" name="Picture 25" descr="A medical form with a white cover&#10;&#10;Description automatically generated">
            <a:extLst>
              <a:ext uri="{FF2B5EF4-FFF2-40B4-BE49-F238E27FC236}">
                <a16:creationId xmlns:a16="http://schemas.microsoft.com/office/drawing/2014/main" id="{7CFA7E62-4D79-2B59-82DC-C658D607AB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327" y="3289625"/>
            <a:ext cx="669061" cy="1029325"/>
          </a:xfrm>
          <a:prstGeom prst="rect">
            <a:avLst/>
          </a:prstGeom>
        </p:spPr>
      </p:pic>
      <p:pic>
        <p:nvPicPr>
          <p:cNvPr id="28" name="Picture 27" descr="A black and white clock&#10;&#10;Description automatically generated">
            <a:extLst>
              <a:ext uri="{FF2B5EF4-FFF2-40B4-BE49-F238E27FC236}">
                <a16:creationId xmlns:a16="http://schemas.microsoft.com/office/drawing/2014/main" id="{D1508EE3-FD2F-80CD-024C-7BC6221AF5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0986" y="684120"/>
            <a:ext cx="366351" cy="3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83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2">
  <a:themeElements>
    <a:clrScheme name="Intraprise">
      <a:dk1>
        <a:srgbClr val="000000"/>
      </a:dk1>
      <a:lt1>
        <a:srgbClr val="FFFFFF"/>
      </a:lt1>
      <a:dk2>
        <a:srgbClr val="0D345D"/>
      </a:dk2>
      <a:lt2>
        <a:srgbClr val="E7E6E6"/>
      </a:lt2>
      <a:accent1>
        <a:srgbClr val="1961AE"/>
      </a:accent1>
      <a:accent2>
        <a:srgbClr val="00A3E0"/>
      </a:accent2>
      <a:accent3>
        <a:srgbClr val="FF8200"/>
      </a:accent3>
      <a:accent4>
        <a:srgbClr val="5B6770"/>
      </a:accent4>
      <a:accent5>
        <a:srgbClr val="6CC249"/>
      </a:accent5>
      <a:accent6>
        <a:srgbClr val="FFA300"/>
      </a:accent6>
      <a:hlink>
        <a:srgbClr val="1961AE"/>
      </a:hlink>
      <a:folHlink>
        <a:srgbClr val="00B0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174</Words>
  <Application>Microsoft Macintosh PowerPoint</Application>
  <PresentationFormat>Widescreen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Noto Sans Symbols</vt:lpstr>
      <vt:lpstr>NTR</vt:lpstr>
      <vt:lpstr>Theme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Vee</dc:creator>
  <cp:lastModifiedBy>Jennifer George</cp:lastModifiedBy>
  <cp:revision>3</cp:revision>
  <dcterms:created xsi:type="dcterms:W3CDTF">2023-11-09T23:09:55Z</dcterms:created>
  <dcterms:modified xsi:type="dcterms:W3CDTF">2024-04-26T16:45:42Z</dcterms:modified>
</cp:coreProperties>
</file>